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57" r:id="rId3"/>
    <p:sldId id="258" r:id="rId4"/>
    <p:sldId id="266" r:id="rId5"/>
    <p:sldId id="259" r:id="rId6"/>
    <p:sldId id="267" r:id="rId7"/>
    <p:sldId id="268" r:id="rId8"/>
    <p:sldId id="260" r:id="rId9"/>
    <p:sldId id="261" r:id="rId10"/>
    <p:sldId id="269" r:id="rId11"/>
    <p:sldId id="262" r:id="rId12"/>
    <p:sldId id="263" r:id="rId13"/>
    <p:sldId id="271" r:id="rId14"/>
    <p:sldId id="264" r:id="rId15"/>
    <p:sldId id="270"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83"/>
    <p:restoredTop sz="96591"/>
  </p:normalViewPr>
  <p:slideViewPr>
    <p:cSldViewPr snapToGrid="0">
      <p:cViewPr varScale="1">
        <p:scale>
          <a:sx n="135" d="100"/>
          <a:sy n="135" d="100"/>
        </p:scale>
        <p:origin x="2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2/26/24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6022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2/26/24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42790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2/26/24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56476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2/26/24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663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2/26/24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43886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2/26/24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7172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2/26/24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78198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2/26/24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01116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2/26/24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73109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2/26/24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23722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2/26/24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12389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2/26/24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14341495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0D27A90-6246-FAA7-804A-581BCE696964}"/>
              </a:ext>
            </a:extLst>
          </p:cNvPr>
          <p:cNvSpPr>
            <a:spLocks noGrp="1"/>
          </p:cNvSpPr>
          <p:nvPr>
            <p:ph type="ctrTitle"/>
          </p:nvPr>
        </p:nvSpPr>
        <p:spPr>
          <a:xfrm>
            <a:off x="6858000" y="1524000"/>
            <a:ext cx="4572000" cy="2286000"/>
          </a:xfrm>
        </p:spPr>
        <p:txBody>
          <a:bodyPr>
            <a:normAutofit/>
          </a:bodyPr>
          <a:lstStyle/>
          <a:p>
            <a:pPr algn="l"/>
            <a:r>
              <a:rPr lang="en-US" sz="4400" dirty="0"/>
              <a:t>Intruder Detection IoT System</a:t>
            </a:r>
          </a:p>
        </p:txBody>
      </p:sp>
      <p:sp>
        <p:nvSpPr>
          <p:cNvPr id="3" name="Subtitle 2">
            <a:extLst>
              <a:ext uri="{FF2B5EF4-FFF2-40B4-BE49-F238E27FC236}">
                <a16:creationId xmlns:a16="http://schemas.microsoft.com/office/drawing/2014/main" id="{4B83E58D-F265-37AF-6227-821E2A4213AB}"/>
              </a:ext>
            </a:extLst>
          </p:cNvPr>
          <p:cNvSpPr>
            <a:spLocks noGrp="1"/>
          </p:cNvSpPr>
          <p:nvPr>
            <p:ph type="subTitle" idx="1"/>
          </p:nvPr>
        </p:nvSpPr>
        <p:spPr>
          <a:xfrm>
            <a:off x="6858000" y="4571999"/>
            <a:ext cx="4572000" cy="1524000"/>
          </a:xfrm>
        </p:spPr>
        <p:txBody>
          <a:bodyPr>
            <a:normAutofit/>
          </a:bodyPr>
          <a:lstStyle/>
          <a:p>
            <a:pPr algn="l"/>
            <a:r>
              <a:rPr lang="en-US" dirty="0"/>
              <a:t>Deepan Raj Dulal</a:t>
            </a:r>
          </a:p>
          <a:p>
            <a:pPr algn="l"/>
            <a:endParaRPr lang="en-US" dirty="0"/>
          </a:p>
        </p:txBody>
      </p:sp>
      <p:pic>
        <p:nvPicPr>
          <p:cNvPr id="4" name="Picture 3" descr="An abstract genetic concept">
            <a:extLst>
              <a:ext uri="{FF2B5EF4-FFF2-40B4-BE49-F238E27FC236}">
                <a16:creationId xmlns:a16="http://schemas.microsoft.com/office/drawing/2014/main" id="{CA813A1A-4931-22F8-DA92-0C1998F123D5}"/>
              </a:ext>
            </a:extLst>
          </p:cNvPr>
          <p:cNvPicPr>
            <a:picLocks noChangeAspect="1"/>
          </p:cNvPicPr>
          <p:nvPr/>
        </p:nvPicPr>
        <p:blipFill rotWithShape="1">
          <a:blip r:embed="rId2"/>
          <a:srcRect l="2414"/>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2414675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5383-7324-A631-46F1-EA03C30110D7}"/>
              </a:ext>
            </a:extLst>
          </p:cNvPr>
          <p:cNvSpPr>
            <a:spLocks noGrp="1"/>
          </p:cNvSpPr>
          <p:nvPr>
            <p:ph type="title"/>
          </p:nvPr>
        </p:nvSpPr>
        <p:spPr>
          <a:xfrm>
            <a:off x="1141413" y="618518"/>
            <a:ext cx="9905998" cy="1478570"/>
          </a:xfrm>
        </p:spPr>
        <p:txBody>
          <a:bodyPr>
            <a:normAutofit/>
          </a:bodyPr>
          <a:lstStyle/>
          <a:p>
            <a:r>
              <a:rPr lang="en-US" dirty="0"/>
              <a:t>LED</a:t>
            </a:r>
          </a:p>
        </p:txBody>
      </p:sp>
      <p:pic>
        <p:nvPicPr>
          <p:cNvPr id="5" name="Picture 4" descr="Diagram of a diagram of a cell&#10;&#10;Description automatically generated">
            <a:extLst>
              <a:ext uri="{FF2B5EF4-FFF2-40B4-BE49-F238E27FC236}">
                <a16:creationId xmlns:a16="http://schemas.microsoft.com/office/drawing/2014/main" id="{272D5E50-26E6-F2EE-0A77-9274168AD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995" y="2249487"/>
            <a:ext cx="4640065"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73648159-C797-2806-7427-F9279EBE16E3}"/>
              </a:ext>
            </a:extLst>
          </p:cNvPr>
          <p:cNvSpPr>
            <a:spLocks noGrp="1"/>
          </p:cNvSpPr>
          <p:nvPr>
            <p:ph idx="1"/>
          </p:nvPr>
        </p:nvSpPr>
        <p:spPr>
          <a:xfrm>
            <a:off x="6336727" y="2249487"/>
            <a:ext cx="4710683" cy="3541714"/>
          </a:xfrm>
        </p:spPr>
        <p:txBody>
          <a:bodyPr>
            <a:normAutofit/>
          </a:bodyPr>
          <a:lstStyle/>
          <a:p>
            <a:r>
              <a:rPr lang="en-US" dirty="0"/>
              <a:t>Voltage goes in, electrons move and fit in valence slot, create photons, photons go brr…ONTO THE NEXT</a:t>
            </a:r>
          </a:p>
        </p:txBody>
      </p:sp>
    </p:spTree>
    <p:extLst>
      <p:ext uri="{BB962C8B-B14F-4D97-AF65-F5344CB8AC3E}">
        <p14:creationId xmlns:p14="http://schemas.microsoft.com/office/powerpoint/2010/main" val="4168183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lose up of audio equipment">
            <a:extLst>
              <a:ext uri="{FF2B5EF4-FFF2-40B4-BE49-F238E27FC236}">
                <a16:creationId xmlns:a16="http://schemas.microsoft.com/office/drawing/2014/main" id="{406565D9-1D14-46BF-E4F5-E3541EF8FF1C}"/>
              </a:ext>
            </a:extLst>
          </p:cNvPr>
          <p:cNvPicPr>
            <a:picLocks noChangeAspect="1"/>
          </p:cNvPicPr>
          <p:nvPr/>
        </p:nvPicPr>
        <p:blipFill rotWithShape="1">
          <a:blip r:embed="rId2"/>
          <a:srcRect l="12978" r="25249"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5"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14AD7C39-9F7F-8AF0-E3DA-5C5FD5A4DD13}"/>
              </a:ext>
            </a:extLst>
          </p:cNvPr>
          <p:cNvSpPr>
            <a:spLocks noGrp="1"/>
          </p:cNvSpPr>
          <p:nvPr>
            <p:ph idx="1"/>
          </p:nvPr>
        </p:nvSpPr>
        <p:spPr>
          <a:xfrm>
            <a:off x="5725883" y="2108200"/>
            <a:ext cx="5704117" cy="3987801"/>
          </a:xfrm>
        </p:spPr>
        <p:txBody>
          <a:bodyPr>
            <a:noAutofit/>
          </a:bodyPr>
          <a:lstStyle/>
          <a:p>
            <a:r>
              <a:rPr lang="en-US" sz="1600" dirty="0"/>
              <a:t>Electronic device that produces sound when electric current passes through it.</a:t>
            </a:r>
          </a:p>
          <a:p>
            <a:r>
              <a:rPr lang="en-US" sz="1600" dirty="0"/>
              <a:t>Can vary in frequency and intensity depending on the design of the buzzer.</a:t>
            </a:r>
          </a:p>
          <a:p>
            <a:r>
              <a:rPr lang="en-US" sz="1600" dirty="0"/>
              <a:t>Makes a sound based on the frequency of the signal which also changes the speed of the vibration</a:t>
            </a:r>
          </a:p>
          <a:p>
            <a:r>
              <a:rPr lang="en-US" sz="1600" dirty="0"/>
              <a:t>Creates sound by vibrating a disk when voltage is applied</a:t>
            </a:r>
          </a:p>
          <a:p>
            <a:r>
              <a:rPr lang="en-US" sz="1600" dirty="0"/>
              <a:t>(disk is ceramic with a metal exterior)</a:t>
            </a:r>
          </a:p>
          <a:p>
            <a:r>
              <a:rPr lang="en-US" sz="1600" dirty="0"/>
              <a:t>Sound propagation influenced by the buzzer’s housing</a:t>
            </a:r>
          </a:p>
          <a:p>
            <a:r>
              <a:rPr lang="en-US" sz="1600" dirty="0"/>
              <a:t>Commonly used in alarm systems.</a:t>
            </a:r>
          </a:p>
        </p:txBody>
      </p:sp>
      <p:sp>
        <p:nvSpPr>
          <p:cNvPr id="2" name="Title 1">
            <a:extLst>
              <a:ext uri="{FF2B5EF4-FFF2-40B4-BE49-F238E27FC236}">
                <a16:creationId xmlns:a16="http://schemas.microsoft.com/office/drawing/2014/main" id="{60CF1ACA-8DBE-770D-72E7-B7777B88D2F8}"/>
              </a:ext>
            </a:extLst>
          </p:cNvPr>
          <p:cNvSpPr>
            <a:spLocks noGrp="1"/>
          </p:cNvSpPr>
          <p:nvPr>
            <p:ph type="title"/>
          </p:nvPr>
        </p:nvSpPr>
        <p:spPr>
          <a:xfrm>
            <a:off x="6096000" y="762000"/>
            <a:ext cx="5334000" cy="1524000"/>
          </a:xfrm>
        </p:spPr>
        <p:txBody>
          <a:bodyPr>
            <a:normAutofit/>
          </a:bodyPr>
          <a:lstStyle/>
          <a:p>
            <a:r>
              <a:rPr lang="en-US" sz="3200"/>
              <a:t>Buzzer</a:t>
            </a:r>
          </a:p>
        </p:txBody>
      </p:sp>
    </p:spTree>
    <p:extLst>
      <p:ext uri="{BB962C8B-B14F-4D97-AF65-F5344CB8AC3E}">
        <p14:creationId xmlns:p14="http://schemas.microsoft.com/office/powerpoint/2010/main" val="1102163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F8DA-A8A5-FFD5-F1BF-E6F85FC1DF94}"/>
              </a:ext>
            </a:extLst>
          </p:cNvPr>
          <p:cNvSpPr>
            <a:spLocks noGrp="1"/>
          </p:cNvSpPr>
          <p:nvPr>
            <p:ph type="title"/>
          </p:nvPr>
        </p:nvSpPr>
        <p:spPr/>
        <p:txBody>
          <a:bodyPr/>
          <a:lstStyle/>
          <a:p>
            <a:r>
              <a:rPr lang="en-US"/>
              <a:t>Integration</a:t>
            </a:r>
            <a:endParaRPr lang="en-US" dirty="0"/>
          </a:p>
        </p:txBody>
      </p:sp>
      <p:sp>
        <p:nvSpPr>
          <p:cNvPr id="3" name="Content Placeholder 2">
            <a:extLst>
              <a:ext uri="{FF2B5EF4-FFF2-40B4-BE49-F238E27FC236}">
                <a16:creationId xmlns:a16="http://schemas.microsoft.com/office/drawing/2014/main" id="{AE63834F-E8D3-8C84-BB4E-BECF0C29BEF7}"/>
              </a:ext>
            </a:extLst>
          </p:cNvPr>
          <p:cNvSpPr>
            <a:spLocks noGrp="1"/>
          </p:cNvSpPr>
          <p:nvPr>
            <p:ph idx="1"/>
          </p:nvPr>
        </p:nvSpPr>
        <p:spPr/>
        <p:txBody>
          <a:bodyPr>
            <a:normAutofit fontScale="77500" lnSpcReduction="20000"/>
          </a:bodyPr>
          <a:lstStyle/>
          <a:p>
            <a:r>
              <a:rPr lang="en-US" b="0" i="0">
                <a:solidFill>
                  <a:schemeClr val="tx1">
                    <a:lumMod val="65000"/>
                  </a:schemeClr>
                </a:solidFill>
                <a:effectLst/>
                <a:latin typeface="Avenir Next LT Pro" panose="020B0504020202020204" pitchFamily="34" charset="77"/>
              </a:rPr>
              <a:t>The PIR sensor serves as our primary sensory component, tasked with detecting motion and relaying signals to the Raspberry Pi. Upon detection, motor components are promptly activated, prompting the buzzer to emit an alarm, the LED to illuminate, and the camera to capture an image of the area. </a:t>
            </a:r>
          </a:p>
          <a:p>
            <a:r>
              <a:rPr lang="en-US" b="0" i="0">
                <a:solidFill>
                  <a:schemeClr val="tx1">
                    <a:lumMod val="65000"/>
                  </a:schemeClr>
                </a:solidFill>
                <a:effectLst/>
                <a:latin typeface="Avenir Next LT Pro" panose="020B0504020202020204" pitchFamily="34" charset="77"/>
              </a:rPr>
              <a:t>These integral components are controlled through a Python script to interface with the Raspberry Pi's input/output channels. Within this script, each component is assigned specific pins, and a loop structure causes their activation in response to input signals from the PIR sensor. This integration facilitates the  smooth operation of our system, ensuring an effective response to detected motion events.</a:t>
            </a:r>
            <a:endParaRPr lang="en-US" dirty="0">
              <a:solidFill>
                <a:schemeClr val="tx1">
                  <a:lumMod val="65000"/>
                </a:schemeClr>
              </a:solidFill>
              <a:latin typeface="Avenir Next LT Pro" panose="020B0504020202020204" pitchFamily="34" charset="77"/>
            </a:endParaRPr>
          </a:p>
        </p:txBody>
      </p:sp>
    </p:spTree>
    <p:extLst>
      <p:ext uri="{BB962C8B-B14F-4D97-AF65-F5344CB8AC3E}">
        <p14:creationId xmlns:p14="http://schemas.microsoft.com/office/powerpoint/2010/main" val="2949916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C75CD783-E708-4711-B23C-5B7B72A3D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578824" cy="6028256"/>
          </a:xfrm>
          <a:custGeom>
            <a:avLst/>
            <a:gdLst>
              <a:gd name="connsiteX0" fmla="*/ 0 w 5578824"/>
              <a:gd name="connsiteY0" fmla="*/ 0 h 6028256"/>
              <a:gd name="connsiteX1" fmla="*/ 3897606 w 5578824"/>
              <a:gd name="connsiteY1" fmla="*/ 0 h 6028256"/>
              <a:gd name="connsiteX2" fmla="*/ 4274232 w 5578824"/>
              <a:gd name="connsiteY2" fmla="*/ 360545 h 6028256"/>
              <a:gd name="connsiteX3" fmla="*/ 4673934 w 5578824"/>
              <a:gd name="connsiteY3" fmla="*/ 738354 h 6028256"/>
              <a:gd name="connsiteX4" fmla="*/ 5421862 w 5578824"/>
              <a:gd name="connsiteY4" fmla="*/ 1773839 h 6028256"/>
              <a:gd name="connsiteX5" fmla="*/ 5469199 w 5578824"/>
              <a:gd name="connsiteY5" fmla="*/ 3329255 h 6028256"/>
              <a:gd name="connsiteX6" fmla="*/ 4741546 w 5578824"/>
              <a:gd name="connsiteY6" fmla="*/ 4877588 h 6028256"/>
              <a:gd name="connsiteX7" fmla="*/ 1325600 w 5578824"/>
              <a:gd name="connsiteY7" fmla="*/ 5980388 h 6028256"/>
              <a:gd name="connsiteX8" fmla="*/ 137593 w 5578824"/>
              <a:gd name="connsiteY8" fmla="*/ 5804042 h 6028256"/>
              <a:gd name="connsiteX9" fmla="*/ 0 w 5578824"/>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9"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pic>
        <p:nvPicPr>
          <p:cNvPr id="5" name="Content Placeholder 4" descr="A circuit board with wires&#10;&#10;Description automatically generated">
            <a:extLst>
              <a:ext uri="{FF2B5EF4-FFF2-40B4-BE49-F238E27FC236}">
                <a16:creationId xmlns:a16="http://schemas.microsoft.com/office/drawing/2014/main" id="{471DF4DD-BF76-68F3-263B-62EDDC5A0094}"/>
              </a:ext>
            </a:extLst>
          </p:cNvPr>
          <p:cNvPicPr>
            <a:picLocks noChangeAspect="1"/>
          </p:cNvPicPr>
          <p:nvPr/>
        </p:nvPicPr>
        <p:blipFill rotWithShape="1">
          <a:blip r:embed="rId2"/>
          <a:srcRect r="12500"/>
          <a:stretch/>
        </p:blipFill>
        <p:spPr>
          <a:xfrm rot="5400000">
            <a:off x="703236" y="1206561"/>
            <a:ext cx="5275429" cy="4521795"/>
          </a:xfrm>
          <a:prstGeom prst="rect">
            <a:avLst/>
          </a:prstGeom>
        </p:spPr>
      </p:pic>
      <p:pic>
        <p:nvPicPr>
          <p:cNvPr id="7" name="Content Placeholder 6" descr="A screen shot of a computer program&#10;&#10;Description automatically generated">
            <a:extLst>
              <a:ext uri="{FF2B5EF4-FFF2-40B4-BE49-F238E27FC236}">
                <a16:creationId xmlns:a16="http://schemas.microsoft.com/office/drawing/2014/main" id="{C6EF0EB4-AD2B-A67E-7921-C7E35C73EDE3}"/>
              </a:ext>
            </a:extLst>
          </p:cNvPr>
          <p:cNvPicPr>
            <a:picLocks noGrp="1" noChangeAspect="1"/>
          </p:cNvPicPr>
          <p:nvPr>
            <p:ph idx="1"/>
          </p:nvPr>
        </p:nvPicPr>
        <p:blipFill>
          <a:blip r:embed="rId3"/>
          <a:stretch>
            <a:fillRect/>
          </a:stretch>
        </p:blipFill>
        <p:spPr>
          <a:xfrm>
            <a:off x="6445229" y="771173"/>
            <a:ext cx="5005658" cy="5334000"/>
          </a:xfrm>
        </p:spPr>
      </p:pic>
    </p:spTree>
    <p:extLst>
      <p:ext uri="{BB962C8B-B14F-4D97-AF65-F5344CB8AC3E}">
        <p14:creationId xmlns:p14="http://schemas.microsoft.com/office/powerpoint/2010/main" val="1578936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F6E-CEDF-A184-4006-78A5C92C2669}"/>
              </a:ext>
            </a:extLst>
          </p:cNvPr>
          <p:cNvSpPr>
            <a:spLocks noGrp="1"/>
          </p:cNvSpPr>
          <p:nvPr>
            <p:ph type="title"/>
          </p:nvPr>
        </p:nvSpPr>
        <p:spPr/>
        <p:txBody>
          <a:bodyPr/>
          <a:lstStyle/>
          <a:p>
            <a:r>
              <a:rPr lang="en-US"/>
              <a:t>Result</a:t>
            </a:r>
            <a:endParaRPr lang="en-US" dirty="0"/>
          </a:p>
        </p:txBody>
      </p:sp>
      <p:sp>
        <p:nvSpPr>
          <p:cNvPr id="3" name="Content Placeholder 2">
            <a:extLst>
              <a:ext uri="{FF2B5EF4-FFF2-40B4-BE49-F238E27FC236}">
                <a16:creationId xmlns:a16="http://schemas.microsoft.com/office/drawing/2014/main" id="{EC7AD346-2D02-2B9B-C4DE-FC6180D759D5}"/>
              </a:ext>
            </a:extLst>
          </p:cNvPr>
          <p:cNvSpPr>
            <a:spLocks noGrp="1"/>
          </p:cNvSpPr>
          <p:nvPr>
            <p:ph idx="1"/>
          </p:nvPr>
        </p:nvSpPr>
        <p:spPr/>
        <p:txBody>
          <a:bodyPr>
            <a:normAutofit/>
          </a:bodyPr>
          <a:lstStyle/>
          <a:p>
            <a:pPr marL="0" indent="0">
              <a:buNone/>
            </a:pPr>
            <a:r>
              <a:rPr lang="en-US" b="0" i="0">
                <a:solidFill>
                  <a:schemeClr val="tx1">
                    <a:lumMod val="65000"/>
                  </a:schemeClr>
                </a:solidFill>
                <a:effectLst/>
                <a:latin typeface="Avenir Next LT Pro" panose="020B0504020202020204" pitchFamily="34" charset="77"/>
              </a:rPr>
              <a:t>After carefully integrating the circuit and customizing our Python script, we successfully developed a system that promptly detects motion and triggers a response through our components. The terminal also provides a motion detection prompt, refreshing every two seconds without motion and lasting four seconds upon detection, effectively signaling through the output components</a:t>
            </a:r>
            <a:r>
              <a:rPr lang="en-US" b="0" i="0">
                <a:solidFill>
                  <a:srgbClr val="0D0D0D"/>
                </a:solidFill>
                <a:effectLst/>
                <a:latin typeface="Söhne"/>
              </a:rPr>
              <a:t>.</a:t>
            </a:r>
            <a:endParaRPr lang="en-US" dirty="0"/>
          </a:p>
        </p:txBody>
      </p:sp>
    </p:spTree>
    <p:extLst>
      <p:ext uri="{BB962C8B-B14F-4D97-AF65-F5344CB8AC3E}">
        <p14:creationId xmlns:p14="http://schemas.microsoft.com/office/powerpoint/2010/main" val="1103292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C0F2-29BB-0FA8-DD0A-F9C9604BA5F2}"/>
              </a:ext>
            </a:extLst>
          </p:cNvPr>
          <p:cNvSpPr>
            <a:spLocks noGrp="1"/>
          </p:cNvSpPr>
          <p:nvPr>
            <p:ph type="title"/>
          </p:nvPr>
        </p:nvSpPr>
        <p:spPr/>
        <p:txBody>
          <a:bodyPr/>
          <a:lstStyle/>
          <a:p>
            <a:r>
              <a:rPr lang="en-US" dirty="0"/>
              <a:t>Some Real Applications</a:t>
            </a:r>
          </a:p>
        </p:txBody>
      </p:sp>
      <p:sp>
        <p:nvSpPr>
          <p:cNvPr id="3" name="Content Placeholder 2">
            <a:extLst>
              <a:ext uri="{FF2B5EF4-FFF2-40B4-BE49-F238E27FC236}">
                <a16:creationId xmlns:a16="http://schemas.microsoft.com/office/drawing/2014/main" id="{168945A0-33A7-922E-0BF6-510CBD963687}"/>
              </a:ext>
            </a:extLst>
          </p:cNvPr>
          <p:cNvSpPr>
            <a:spLocks noGrp="1"/>
          </p:cNvSpPr>
          <p:nvPr>
            <p:ph idx="1"/>
          </p:nvPr>
        </p:nvSpPr>
        <p:spPr/>
        <p:txBody>
          <a:bodyPr>
            <a:normAutofit lnSpcReduction="10000"/>
          </a:bodyPr>
          <a:lstStyle/>
          <a:p>
            <a:r>
              <a:rPr lang="en-US" dirty="0"/>
              <a:t>Monitoring wildlife (trail cams)</a:t>
            </a:r>
          </a:p>
          <a:p>
            <a:r>
              <a:rPr lang="en-US" dirty="0"/>
              <a:t>Pet doors and feeders</a:t>
            </a:r>
          </a:p>
          <a:p>
            <a:r>
              <a:rPr lang="en-US" dirty="0"/>
              <a:t>Smart-homes</a:t>
            </a:r>
          </a:p>
          <a:p>
            <a:r>
              <a:rPr lang="en-US" dirty="0"/>
              <a:t>Front doors in supermarkets/stores</a:t>
            </a:r>
          </a:p>
          <a:p>
            <a:r>
              <a:rPr lang="en-US" dirty="0"/>
              <a:t>Patient monitoring</a:t>
            </a:r>
          </a:p>
          <a:p>
            <a:r>
              <a:rPr lang="en-US" dirty="0"/>
              <a:t>Smart cars (auto-driving features)</a:t>
            </a:r>
          </a:p>
          <a:p>
            <a:endParaRPr lang="en-US" dirty="0"/>
          </a:p>
        </p:txBody>
      </p:sp>
      <p:pic>
        <p:nvPicPr>
          <p:cNvPr id="5" name="Picture 4" descr="A deer grazing in a field at night&#10;&#10;Description automatically generated">
            <a:extLst>
              <a:ext uri="{FF2B5EF4-FFF2-40B4-BE49-F238E27FC236}">
                <a16:creationId xmlns:a16="http://schemas.microsoft.com/office/drawing/2014/main" id="{1E725723-E706-CEF8-2D43-5531FC556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461" y="708674"/>
            <a:ext cx="3774593" cy="2830945"/>
          </a:xfrm>
          <a:prstGeom prst="rect">
            <a:avLst/>
          </a:prstGeom>
        </p:spPr>
      </p:pic>
      <p:pic>
        <p:nvPicPr>
          <p:cNvPr id="7" name="Picture 6" descr="A person walking through a glass door&#10;&#10;Description automatically generated">
            <a:extLst>
              <a:ext uri="{FF2B5EF4-FFF2-40B4-BE49-F238E27FC236}">
                <a16:creationId xmlns:a16="http://schemas.microsoft.com/office/drawing/2014/main" id="{0DCF2BB6-A2D6-6773-A202-82B61FED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300" y="4020344"/>
            <a:ext cx="3801754" cy="2128982"/>
          </a:xfrm>
          <a:prstGeom prst="rect">
            <a:avLst/>
          </a:prstGeom>
        </p:spPr>
      </p:pic>
    </p:spTree>
    <p:extLst>
      <p:ext uri="{BB962C8B-B14F-4D97-AF65-F5344CB8AC3E}">
        <p14:creationId xmlns:p14="http://schemas.microsoft.com/office/powerpoint/2010/main" val="18767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3C516-285E-3CBD-9F09-ACAC4CD17D4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F143337-3AF7-7965-B8E4-BC75E512AB60}"/>
              </a:ext>
            </a:extLst>
          </p:cNvPr>
          <p:cNvSpPr>
            <a:spLocks noGrp="1"/>
          </p:cNvSpPr>
          <p:nvPr>
            <p:ph idx="1"/>
          </p:nvPr>
        </p:nvSpPr>
        <p:spPr/>
        <p:txBody>
          <a:bodyPr>
            <a:normAutofit fontScale="92500" lnSpcReduction="10000"/>
          </a:bodyPr>
          <a:lstStyle/>
          <a:p>
            <a:pPr marL="0" indent="0">
              <a:buNone/>
            </a:pPr>
            <a:r>
              <a:rPr lang="en-US" b="0" i="0" dirty="0">
                <a:solidFill>
                  <a:schemeClr val="tx1">
                    <a:lumMod val="65000"/>
                  </a:schemeClr>
                </a:solidFill>
                <a:effectLst/>
              </a:rPr>
              <a:t>In conclusion, our project successfully achieved the development of an Intruder Detection IoT system by seamlessly integrating key components like the PIR sensor, LED, buzzer, and camera module. Leveraging the Raspberry Pi platform and Python programming, we created a reliable solution for detecting intruders. This project not only showcases the effectiveness of our approach but also highlights the practical applications of such systems in real-world scenarios, ranging from home security to commercial surveillance.</a:t>
            </a:r>
            <a:endParaRPr lang="en-US" dirty="0">
              <a:solidFill>
                <a:schemeClr val="tx1">
                  <a:lumMod val="65000"/>
                </a:schemeClr>
              </a:solidFill>
            </a:endParaRPr>
          </a:p>
        </p:txBody>
      </p:sp>
    </p:spTree>
    <p:extLst>
      <p:ext uri="{BB962C8B-B14F-4D97-AF65-F5344CB8AC3E}">
        <p14:creationId xmlns:p14="http://schemas.microsoft.com/office/powerpoint/2010/main" val="4105497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1E84-91AF-AF59-7814-C3120A2D780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FD9EE7D-7777-EDA6-E6CD-1EBF25CB7662}"/>
              </a:ext>
            </a:extLst>
          </p:cNvPr>
          <p:cNvSpPr>
            <a:spLocks noGrp="1"/>
          </p:cNvSpPr>
          <p:nvPr>
            <p:ph idx="1"/>
          </p:nvPr>
        </p:nvSpPr>
        <p:spPr/>
        <p:txBody>
          <a:bodyPr/>
          <a:lstStyle/>
          <a:p>
            <a:pPr marL="0" indent="0">
              <a:buNone/>
            </a:pPr>
            <a:r>
              <a:rPr lang="en-US" b="0" i="0" dirty="0">
                <a:solidFill>
                  <a:schemeClr val="tx1">
                    <a:lumMod val="75000"/>
                  </a:schemeClr>
                </a:solidFill>
                <a:effectLst/>
                <a:latin typeface="Avenir Next LT Pro" panose="020B0504020202020204" pitchFamily="34" charset="77"/>
              </a:rPr>
              <a:t>Our project aimed to create an Intruder Detection IoT system. We combined components like the PIR sensor, LED, buzzer, and camera module into one system using a Raspberry Pi and Python code. This integration allowed us to develop a functional and effective solution for detecting intruders.</a:t>
            </a:r>
            <a:endParaRPr lang="en-US" dirty="0">
              <a:solidFill>
                <a:schemeClr val="tx1">
                  <a:lumMod val="75000"/>
                </a:schemeClr>
              </a:solidFill>
              <a:latin typeface="Avenir Next LT Pro" panose="020B0504020202020204" pitchFamily="34" charset="77"/>
            </a:endParaRPr>
          </a:p>
        </p:txBody>
      </p:sp>
    </p:spTree>
    <p:extLst>
      <p:ext uri="{BB962C8B-B14F-4D97-AF65-F5344CB8AC3E}">
        <p14:creationId xmlns:p14="http://schemas.microsoft.com/office/powerpoint/2010/main" val="129798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 components on a white background">
            <a:extLst>
              <a:ext uri="{FF2B5EF4-FFF2-40B4-BE49-F238E27FC236}">
                <a16:creationId xmlns:a16="http://schemas.microsoft.com/office/drawing/2014/main" id="{7381A652-14E0-441A-A285-35078A7F926E}"/>
              </a:ext>
            </a:extLst>
          </p:cNvPr>
          <p:cNvPicPr>
            <a:picLocks noChangeAspect="1"/>
          </p:cNvPicPr>
          <p:nvPr/>
        </p:nvPicPr>
        <p:blipFill rotWithShape="1">
          <a:blip r:embed="rId2"/>
          <a:srcRect l="38226" r="1"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83E4E710-255C-2BA6-BE7E-AD00DD865557}"/>
              </a:ext>
            </a:extLst>
          </p:cNvPr>
          <p:cNvSpPr>
            <a:spLocks noGrp="1"/>
          </p:cNvSpPr>
          <p:nvPr>
            <p:ph idx="1"/>
          </p:nvPr>
        </p:nvSpPr>
        <p:spPr>
          <a:xfrm>
            <a:off x="6096000" y="2286000"/>
            <a:ext cx="5334000" cy="3810001"/>
          </a:xfrm>
        </p:spPr>
        <p:txBody>
          <a:bodyPr>
            <a:normAutofit lnSpcReduction="10000"/>
          </a:bodyPr>
          <a:lstStyle/>
          <a:p>
            <a:pPr marL="0" indent="0">
              <a:buNone/>
            </a:pPr>
            <a:r>
              <a:rPr lang="en-US" sz="2400" dirty="0"/>
              <a:t>The hardware components used in this projects were:</a:t>
            </a:r>
          </a:p>
          <a:p>
            <a:r>
              <a:rPr lang="en-US" sz="2400" dirty="0"/>
              <a:t>Raspberry Pi</a:t>
            </a:r>
          </a:p>
          <a:p>
            <a:r>
              <a:rPr lang="en-US" sz="2400" dirty="0"/>
              <a:t>Passive Infrared (PIR) Sensor</a:t>
            </a:r>
          </a:p>
          <a:p>
            <a:r>
              <a:rPr lang="en-US" sz="2400" dirty="0"/>
              <a:t>Camera Module</a:t>
            </a:r>
          </a:p>
          <a:p>
            <a:r>
              <a:rPr lang="en-US" sz="2400" dirty="0"/>
              <a:t>Led Light</a:t>
            </a:r>
          </a:p>
          <a:p>
            <a:r>
              <a:rPr lang="en-US" sz="2400" dirty="0"/>
              <a:t>Buzzer</a:t>
            </a:r>
          </a:p>
          <a:p>
            <a:pPr marL="0" indent="0">
              <a:buNone/>
            </a:pPr>
            <a:endParaRPr lang="en-US" sz="2400" dirty="0"/>
          </a:p>
        </p:txBody>
      </p:sp>
      <p:sp>
        <p:nvSpPr>
          <p:cNvPr id="2" name="Title 1">
            <a:extLst>
              <a:ext uri="{FF2B5EF4-FFF2-40B4-BE49-F238E27FC236}">
                <a16:creationId xmlns:a16="http://schemas.microsoft.com/office/drawing/2014/main" id="{1FA6CF2C-5C1E-F02E-3B23-704957858D72}"/>
              </a:ext>
            </a:extLst>
          </p:cNvPr>
          <p:cNvSpPr>
            <a:spLocks noGrp="1"/>
          </p:cNvSpPr>
          <p:nvPr>
            <p:ph type="title"/>
          </p:nvPr>
        </p:nvSpPr>
        <p:spPr>
          <a:xfrm>
            <a:off x="6096000" y="762000"/>
            <a:ext cx="5334000" cy="1524000"/>
          </a:xfrm>
        </p:spPr>
        <p:txBody>
          <a:bodyPr>
            <a:normAutofit/>
          </a:bodyPr>
          <a:lstStyle/>
          <a:p>
            <a:r>
              <a:rPr lang="en-US" sz="3200"/>
              <a:t>Hardware Components	</a:t>
            </a:r>
          </a:p>
        </p:txBody>
      </p:sp>
    </p:spTree>
    <p:extLst>
      <p:ext uri="{BB962C8B-B14F-4D97-AF65-F5344CB8AC3E}">
        <p14:creationId xmlns:p14="http://schemas.microsoft.com/office/powerpoint/2010/main" val="4246752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C7FA-F2C8-E005-B46A-C8C9AA930ADA}"/>
              </a:ext>
            </a:extLst>
          </p:cNvPr>
          <p:cNvSpPr>
            <a:spLocks noGrp="1"/>
          </p:cNvSpPr>
          <p:nvPr>
            <p:ph type="title"/>
          </p:nvPr>
        </p:nvSpPr>
        <p:spPr>
          <a:xfrm>
            <a:off x="4996697" y="618518"/>
            <a:ext cx="6050713" cy="1478570"/>
          </a:xfrm>
        </p:spPr>
        <p:txBody>
          <a:bodyPr>
            <a:normAutofit/>
          </a:bodyPr>
          <a:lstStyle/>
          <a:p>
            <a:r>
              <a:rPr lang="en-US" dirty="0"/>
              <a:t>Raspberry Pi	</a:t>
            </a:r>
          </a:p>
        </p:txBody>
      </p:sp>
      <p:pic>
        <p:nvPicPr>
          <p:cNvPr id="5" name="Picture 4" descr="A machine with wires connected to it&#10;&#10;Description automatically generated">
            <a:extLst>
              <a:ext uri="{FF2B5EF4-FFF2-40B4-BE49-F238E27FC236}">
                <a16:creationId xmlns:a16="http://schemas.microsoft.com/office/drawing/2014/main" id="{C4144BA8-9A09-41A1-6F43-D3D4E82F38D6}"/>
              </a:ext>
            </a:extLst>
          </p:cNvPr>
          <p:cNvPicPr>
            <a:picLocks noChangeAspect="1"/>
          </p:cNvPicPr>
          <p:nvPr/>
        </p:nvPicPr>
        <p:blipFill rotWithShape="1">
          <a:blip r:embed="rId2">
            <a:extLst>
              <a:ext uri="{28A0092B-C50C-407E-A947-70E740481C1C}">
                <a14:useLocalDpi xmlns:a14="http://schemas.microsoft.com/office/drawing/2010/main" val="0"/>
              </a:ext>
            </a:extLst>
          </a:blip>
          <a:srcRect l="23068" r="31812" b="-1"/>
          <a:stretch/>
        </p:blipFill>
        <p:spPr>
          <a:xfrm>
            <a:off x="-5597" y="10"/>
            <a:ext cx="4635583" cy="6857990"/>
          </a:xfrm>
          <a:prstGeom prst="rect">
            <a:avLst/>
          </a:prstGeom>
        </p:spPr>
      </p:pic>
      <p:sp>
        <p:nvSpPr>
          <p:cNvPr id="3" name="Content Placeholder 2">
            <a:extLst>
              <a:ext uri="{FF2B5EF4-FFF2-40B4-BE49-F238E27FC236}">
                <a16:creationId xmlns:a16="http://schemas.microsoft.com/office/drawing/2014/main" id="{AE72C4C6-35D8-E008-4D64-B61E582D31EC}"/>
              </a:ext>
            </a:extLst>
          </p:cNvPr>
          <p:cNvSpPr>
            <a:spLocks noGrp="1"/>
          </p:cNvSpPr>
          <p:nvPr>
            <p:ph idx="1"/>
          </p:nvPr>
        </p:nvSpPr>
        <p:spPr>
          <a:xfrm>
            <a:off x="4968958" y="2249487"/>
            <a:ext cx="6078453" cy="3541714"/>
          </a:xfrm>
        </p:spPr>
        <p:txBody>
          <a:bodyPr>
            <a:noAutofit/>
          </a:bodyPr>
          <a:lstStyle/>
          <a:p>
            <a:pPr>
              <a:lnSpc>
                <a:spcPct val="110000"/>
              </a:lnSpc>
            </a:pPr>
            <a:r>
              <a:rPr lang="en-US" sz="1600" dirty="0"/>
              <a:t>What are they?</a:t>
            </a:r>
          </a:p>
          <a:p>
            <a:pPr lvl="1">
              <a:lnSpc>
                <a:spcPct val="110000"/>
              </a:lnSpc>
            </a:pPr>
            <a:r>
              <a:rPr lang="en-US" sz="1600" dirty="0"/>
              <a:t>Low cost “pocket computers” mockingly named after the rest of companies who went with fruit themes, and the “pi” stands for Python.</a:t>
            </a:r>
          </a:p>
          <a:p>
            <a:pPr lvl="1">
              <a:lnSpc>
                <a:spcPct val="110000"/>
              </a:lnSpc>
            </a:pPr>
            <a:r>
              <a:rPr lang="en-US" sz="1600" dirty="0"/>
              <a:t>Made to promote computer science in youth and hobbyists</a:t>
            </a:r>
          </a:p>
          <a:p>
            <a:pPr>
              <a:lnSpc>
                <a:spcPct val="110000"/>
              </a:lnSpc>
            </a:pPr>
            <a:r>
              <a:rPr lang="en-US" sz="1600" dirty="0"/>
              <a:t>How they work</a:t>
            </a:r>
          </a:p>
          <a:p>
            <a:pPr lvl="1">
              <a:lnSpc>
                <a:spcPct val="110000"/>
              </a:lnSpc>
            </a:pPr>
            <a:r>
              <a:rPr lang="en-US" sz="1600" dirty="0"/>
              <a:t>Same as a normal computer! Just different architecture (ARM)</a:t>
            </a:r>
          </a:p>
          <a:p>
            <a:pPr lvl="1">
              <a:lnSpc>
                <a:spcPct val="110000"/>
              </a:lnSpc>
            </a:pPr>
            <a:r>
              <a:rPr lang="en-US" sz="1600" dirty="0"/>
              <a:t>Entirely open source, able to customize everything</a:t>
            </a:r>
          </a:p>
          <a:p>
            <a:pPr>
              <a:lnSpc>
                <a:spcPct val="110000"/>
              </a:lnSpc>
            </a:pPr>
            <a:r>
              <a:rPr lang="en-US" sz="1600" dirty="0"/>
              <a:t>What they’re used for</a:t>
            </a:r>
          </a:p>
          <a:p>
            <a:pPr lvl="1">
              <a:lnSpc>
                <a:spcPct val="110000"/>
              </a:lnSpc>
            </a:pPr>
            <a:r>
              <a:rPr lang="en-US" sz="1600" dirty="0"/>
              <a:t>DIY projects, retro consoles, learning, servers, audio streaming (music), robotics, etc.</a:t>
            </a:r>
          </a:p>
        </p:txBody>
      </p:sp>
    </p:spTree>
    <p:extLst>
      <p:ext uri="{BB962C8B-B14F-4D97-AF65-F5344CB8AC3E}">
        <p14:creationId xmlns:p14="http://schemas.microsoft.com/office/powerpoint/2010/main" val="2672060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ells as seen on a microscope">
            <a:extLst>
              <a:ext uri="{FF2B5EF4-FFF2-40B4-BE49-F238E27FC236}">
                <a16:creationId xmlns:a16="http://schemas.microsoft.com/office/drawing/2014/main" id="{8D5608C3-C19C-4EC9-D0F9-EA53AFF1C355}"/>
              </a:ext>
            </a:extLst>
          </p:cNvPr>
          <p:cNvPicPr>
            <a:picLocks noChangeAspect="1"/>
          </p:cNvPicPr>
          <p:nvPr/>
        </p:nvPicPr>
        <p:blipFill rotWithShape="1">
          <a:blip r:embed="rId2"/>
          <a:srcRect l="22784" r="7807"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04807D63-154A-8AD3-1E57-00C661A4093D}"/>
              </a:ext>
            </a:extLst>
          </p:cNvPr>
          <p:cNvSpPr>
            <a:spLocks noGrp="1"/>
          </p:cNvSpPr>
          <p:nvPr>
            <p:ph idx="1"/>
          </p:nvPr>
        </p:nvSpPr>
        <p:spPr>
          <a:xfrm>
            <a:off x="762000" y="2286000"/>
            <a:ext cx="5334000" cy="3810001"/>
          </a:xfrm>
        </p:spPr>
        <p:txBody>
          <a:bodyPr>
            <a:normAutofit fontScale="92500"/>
          </a:bodyPr>
          <a:lstStyle/>
          <a:p>
            <a:pPr>
              <a:lnSpc>
                <a:spcPct val="115000"/>
              </a:lnSpc>
            </a:pPr>
            <a:r>
              <a:rPr lang="en-US" sz="1500" dirty="0"/>
              <a:t>Motion sensor that detects infrared emitted by objects within its field of view</a:t>
            </a:r>
          </a:p>
          <a:p>
            <a:pPr>
              <a:lnSpc>
                <a:spcPct val="115000"/>
              </a:lnSpc>
            </a:pPr>
            <a:r>
              <a:rPr lang="en-US" sz="1500" dirty="0"/>
              <a:t>Based on the principle that all objects above absolute zero temperature emits heat in the form of infrared radiation</a:t>
            </a:r>
          </a:p>
          <a:p>
            <a:pPr>
              <a:lnSpc>
                <a:spcPct val="115000"/>
              </a:lnSpc>
            </a:pPr>
            <a:r>
              <a:rPr lang="en-US" sz="1500" dirty="0"/>
              <a:t>Motion causes a change in infrared radiation detected, causing the sensor to send a signal.</a:t>
            </a:r>
          </a:p>
          <a:p>
            <a:pPr>
              <a:lnSpc>
                <a:spcPct val="115000"/>
              </a:lnSpc>
            </a:pPr>
            <a:r>
              <a:rPr lang="en-US" sz="1500" dirty="0"/>
              <a:t>Consists of a Fresnel lens that can change the breadth, range, and sensing pattern</a:t>
            </a:r>
          </a:p>
          <a:p>
            <a:pPr>
              <a:lnSpc>
                <a:spcPct val="115000"/>
              </a:lnSpc>
            </a:pPr>
            <a:r>
              <a:rPr lang="en-US" sz="1500" dirty="0"/>
              <a:t>Plano-convex lens helps increase the range and sensitivity of the sensor.</a:t>
            </a:r>
          </a:p>
          <a:p>
            <a:pPr>
              <a:lnSpc>
                <a:spcPct val="115000"/>
              </a:lnSpc>
            </a:pPr>
            <a:r>
              <a:rPr lang="en-US" sz="1600" dirty="0"/>
              <a:t>Used in security systems, light controls, or any application that’s motion based on people entering</a:t>
            </a:r>
          </a:p>
          <a:p>
            <a:pPr>
              <a:lnSpc>
                <a:spcPct val="115000"/>
              </a:lnSpc>
            </a:pPr>
            <a:endParaRPr lang="en-US" sz="1500" dirty="0"/>
          </a:p>
        </p:txBody>
      </p:sp>
      <p:sp>
        <p:nvSpPr>
          <p:cNvPr id="2" name="Title 1">
            <a:extLst>
              <a:ext uri="{FF2B5EF4-FFF2-40B4-BE49-F238E27FC236}">
                <a16:creationId xmlns:a16="http://schemas.microsoft.com/office/drawing/2014/main" id="{8C0C01F6-F0A0-1547-B4D1-A284379EA891}"/>
              </a:ext>
            </a:extLst>
          </p:cNvPr>
          <p:cNvSpPr>
            <a:spLocks noGrp="1"/>
          </p:cNvSpPr>
          <p:nvPr>
            <p:ph type="title"/>
          </p:nvPr>
        </p:nvSpPr>
        <p:spPr>
          <a:xfrm>
            <a:off x="762000" y="762000"/>
            <a:ext cx="5334000" cy="1524000"/>
          </a:xfrm>
        </p:spPr>
        <p:txBody>
          <a:bodyPr>
            <a:normAutofit/>
          </a:bodyPr>
          <a:lstStyle/>
          <a:p>
            <a:r>
              <a:rPr lang="en-US" sz="3200"/>
              <a:t>Passive Infrared Sensor(PIR)</a:t>
            </a:r>
          </a:p>
        </p:txBody>
      </p:sp>
    </p:spTree>
    <p:extLst>
      <p:ext uri="{BB962C8B-B14F-4D97-AF65-F5344CB8AC3E}">
        <p14:creationId xmlns:p14="http://schemas.microsoft.com/office/powerpoint/2010/main" val="2088831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5" name="Rectangle 14">
            <a:extLst>
              <a:ext uri="{FF2B5EF4-FFF2-40B4-BE49-F238E27FC236}">
                <a16:creationId xmlns:a16="http://schemas.microsoft.com/office/drawing/2014/main" id="{C8742881-39E4-4A95-883C-92BEB90E5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og with a ball and arrows pointing to the wall&#10;&#10;Description automatically generated with medium confidence">
            <a:extLst>
              <a:ext uri="{FF2B5EF4-FFF2-40B4-BE49-F238E27FC236}">
                <a16:creationId xmlns:a16="http://schemas.microsoft.com/office/drawing/2014/main" id="{2425826A-6228-DEC8-043C-5A0503875CF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8223" b="1"/>
          <a:stretch/>
        </p:blipFill>
        <p:spPr>
          <a:xfrm>
            <a:off x="2498102" y="1476160"/>
            <a:ext cx="6391374" cy="3595143"/>
          </a:xfrm>
          <a:prstGeom prst="rect">
            <a:avLst/>
          </a:prstGeom>
        </p:spPr>
      </p:pic>
      <p:sp>
        <p:nvSpPr>
          <p:cNvPr id="17" name="Freeform: Shape 16">
            <a:extLst>
              <a:ext uri="{FF2B5EF4-FFF2-40B4-BE49-F238E27FC236}">
                <a16:creationId xmlns:a16="http://schemas.microsoft.com/office/drawing/2014/main" id="{EE8087F3-C79C-45B6-B920-0683B8599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sp>
        <p:nvSpPr>
          <p:cNvPr id="19" name="Freeform: Shape 18">
            <a:extLst>
              <a:ext uri="{FF2B5EF4-FFF2-40B4-BE49-F238E27FC236}">
                <a16:creationId xmlns:a16="http://schemas.microsoft.com/office/drawing/2014/main" id="{D5870DA8-9099-4A8F-A7A7-4C328AB66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913098"/>
            <a:ext cx="3637107"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1" name="Freeform: Shape 20">
            <a:extLst>
              <a:ext uri="{FF2B5EF4-FFF2-40B4-BE49-F238E27FC236}">
                <a16:creationId xmlns:a16="http://schemas.microsoft.com/office/drawing/2014/main" id="{F15680D9-A85E-49DF-B973-30080D685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29359"/>
            <a:ext cx="4333874"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3153599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73E0-2858-E932-95F8-670962CED543}"/>
              </a:ext>
            </a:extLst>
          </p:cNvPr>
          <p:cNvSpPr>
            <a:spLocks noGrp="1"/>
          </p:cNvSpPr>
          <p:nvPr>
            <p:ph type="title"/>
          </p:nvPr>
        </p:nvSpPr>
        <p:spPr>
          <a:xfrm>
            <a:off x="1141413" y="1082673"/>
            <a:ext cx="2869416" cy="4708528"/>
          </a:xfrm>
        </p:spPr>
        <p:txBody>
          <a:bodyPr>
            <a:normAutofit/>
          </a:bodyPr>
          <a:lstStyle/>
          <a:p>
            <a:pPr algn="r"/>
            <a:r>
              <a:rPr lang="en-US" sz="3400"/>
              <a:t>Constraints of the PIR sensor</a:t>
            </a:r>
          </a:p>
        </p:txBody>
      </p:sp>
      <p:sp>
        <p:nvSpPr>
          <p:cNvPr id="3" name="Content Placeholder 2">
            <a:extLst>
              <a:ext uri="{FF2B5EF4-FFF2-40B4-BE49-F238E27FC236}">
                <a16:creationId xmlns:a16="http://schemas.microsoft.com/office/drawing/2014/main" id="{FFEC9A73-6B3B-536B-6AAE-E986E1B9B2F2}"/>
              </a:ext>
            </a:extLst>
          </p:cNvPr>
          <p:cNvSpPr>
            <a:spLocks noGrp="1"/>
          </p:cNvSpPr>
          <p:nvPr>
            <p:ph idx="1"/>
          </p:nvPr>
        </p:nvSpPr>
        <p:spPr>
          <a:xfrm>
            <a:off x="5297763" y="1082673"/>
            <a:ext cx="5751237" cy="4708528"/>
          </a:xfrm>
        </p:spPr>
        <p:txBody>
          <a:bodyPr anchor="ctr">
            <a:normAutofit/>
          </a:bodyPr>
          <a:lstStyle/>
          <a:p>
            <a:r>
              <a:rPr lang="en-US" sz="1800"/>
              <a:t>Have shorter range than a lot of applications may want</a:t>
            </a:r>
          </a:p>
          <a:p>
            <a:endParaRPr lang="en-US" sz="1800"/>
          </a:p>
          <a:p>
            <a:r>
              <a:rPr lang="en-US" sz="1800"/>
              <a:t>Hot temperatures can make it less effective</a:t>
            </a:r>
          </a:p>
          <a:p>
            <a:endParaRPr lang="en-US" sz="1800"/>
          </a:p>
          <a:p>
            <a:r>
              <a:rPr lang="en-US" sz="1800"/>
              <a:t>Not very effective outside</a:t>
            </a:r>
          </a:p>
          <a:p>
            <a:endParaRPr lang="en-US" sz="1800"/>
          </a:p>
          <a:p>
            <a:r>
              <a:rPr lang="en-US" sz="1800"/>
              <a:t>Doesn’t like being around other devices</a:t>
            </a:r>
          </a:p>
        </p:txBody>
      </p:sp>
    </p:spTree>
    <p:extLst>
      <p:ext uri="{BB962C8B-B14F-4D97-AF65-F5344CB8AC3E}">
        <p14:creationId xmlns:p14="http://schemas.microsoft.com/office/powerpoint/2010/main" val="53051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C1334F-5AF7-48E6-8393-4CDCF98E8F07}"/>
              </a:ext>
            </a:extLst>
          </p:cNvPr>
          <p:cNvPicPr>
            <a:picLocks noChangeAspect="1"/>
          </p:cNvPicPr>
          <p:nvPr/>
        </p:nvPicPr>
        <p:blipFill rotWithShape="1">
          <a:blip r:embed="rId2"/>
          <a:srcRect l="29764" r="18179"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547DA190-9CE2-1D09-0342-19818357F5F5}"/>
              </a:ext>
            </a:extLst>
          </p:cNvPr>
          <p:cNvSpPr>
            <a:spLocks noGrp="1"/>
          </p:cNvSpPr>
          <p:nvPr>
            <p:ph idx="1"/>
          </p:nvPr>
        </p:nvSpPr>
        <p:spPr>
          <a:xfrm>
            <a:off x="576942" y="1955800"/>
            <a:ext cx="5334000" cy="3810001"/>
          </a:xfrm>
        </p:spPr>
        <p:txBody>
          <a:bodyPr>
            <a:noAutofit/>
          </a:bodyPr>
          <a:lstStyle/>
          <a:p>
            <a:pPr>
              <a:lnSpc>
                <a:spcPct val="115000"/>
              </a:lnSpc>
            </a:pPr>
            <a:r>
              <a:rPr lang="en-US" sz="1400" dirty="0"/>
              <a:t>Compact, high quality camera accessory that integrates flawlessly with the Raspberry Pi.</a:t>
            </a:r>
          </a:p>
          <a:p>
            <a:pPr>
              <a:lnSpc>
                <a:spcPct val="115000"/>
              </a:lnSpc>
            </a:pPr>
            <a:r>
              <a:rPr lang="en-US" sz="1400" dirty="0"/>
              <a:t>Easy to attach to Raspberry Pi’s dedicated camera port.</a:t>
            </a:r>
          </a:p>
          <a:p>
            <a:pPr>
              <a:lnSpc>
                <a:spcPct val="115000"/>
              </a:lnSpc>
            </a:pPr>
            <a:r>
              <a:rPr lang="en-US" sz="1400" dirty="0"/>
              <a:t>Captures still images and video footage.</a:t>
            </a:r>
          </a:p>
          <a:p>
            <a:pPr>
              <a:lnSpc>
                <a:spcPct val="110000"/>
              </a:lnSpc>
            </a:pPr>
            <a:r>
              <a:rPr lang="en-US" sz="1400" dirty="0">
                <a:solidFill>
                  <a:srgbClr val="FFFFFF"/>
                </a:solidFill>
              </a:rPr>
              <a:t>Captures light passing through the lens and maps it to a pixel array</a:t>
            </a:r>
          </a:p>
          <a:p>
            <a:pPr>
              <a:lnSpc>
                <a:spcPct val="110000"/>
              </a:lnSpc>
            </a:pPr>
            <a:r>
              <a:rPr lang="en-US" sz="1400" dirty="0">
                <a:solidFill>
                  <a:srgbClr val="FFFFFF"/>
                </a:solidFill>
              </a:rPr>
              <a:t>Pixel array has millions of pixels that have a colored film over it to grasp the light intensity and the color of the light hitting it</a:t>
            </a:r>
          </a:p>
          <a:p>
            <a:pPr>
              <a:lnSpc>
                <a:spcPct val="110000"/>
              </a:lnSpc>
            </a:pPr>
            <a:r>
              <a:rPr lang="en-US" sz="1400" dirty="0">
                <a:solidFill>
                  <a:srgbClr val="FFFFFF"/>
                </a:solidFill>
              </a:rPr>
              <a:t>Raw data from the pixels are converted into a digital value which is passed back to the board to process</a:t>
            </a:r>
          </a:p>
          <a:p>
            <a:pPr>
              <a:lnSpc>
                <a:spcPct val="110000"/>
              </a:lnSpc>
            </a:pPr>
            <a:r>
              <a:rPr lang="en-US" sz="1400" dirty="0">
                <a:solidFill>
                  <a:srgbClr val="FFFFFF"/>
                </a:solidFill>
              </a:rPr>
              <a:t>After the board gets the digital info it pieces everything together into a normal </a:t>
            </a:r>
            <a:r>
              <a:rPr lang="en-US" sz="1400" dirty="0" err="1">
                <a:solidFill>
                  <a:srgbClr val="FFFFFF"/>
                </a:solidFill>
              </a:rPr>
              <a:t>png</a:t>
            </a:r>
            <a:r>
              <a:rPr lang="en-US" sz="1400" dirty="0">
                <a:solidFill>
                  <a:srgbClr val="FFFFFF"/>
                </a:solidFill>
              </a:rPr>
              <a:t> that we get to open</a:t>
            </a:r>
            <a:endParaRPr lang="en-US" sz="1400" dirty="0"/>
          </a:p>
          <a:p>
            <a:pPr>
              <a:lnSpc>
                <a:spcPct val="115000"/>
              </a:lnSpc>
            </a:pPr>
            <a:r>
              <a:rPr lang="en-US" sz="1400" dirty="0"/>
              <a:t>Controlled by users using python scripts.</a:t>
            </a:r>
          </a:p>
        </p:txBody>
      </p:sp>
      <p:sp>
        <p:nvSpPr>
          <p:cNvPr id="2" name="Title 1">
            <a:extLst>
              <a:ext uri="{FF2B5EF4-FFF2-40B4-BE49-F238E27FC236}">
                <a16:creationId xmlns:a16="http://schemas.microsoft.com/office/drawing/2014/main" id="{9585F083-0BC2-6F16-8306-51ECB237F7DA}"/>
              </a:ext>
            </a:extLst>
          </p:cNvPr>
          <p:cNvSpPr>
            <a:spLocks noGrp="1"/>
          </p:cNvSpPr>
          <p:nvPr>
            <p:ph type="title"/>
          </p:nvPr>
        </p:nvSpPr>
        <p:spPr>
          <a:xfrm>
            <a:off x="762000" y="762000"/>
            <a:ext cx="5334000" cy="1524000"/>
          </a:xfrm>
        </p:spPr>
        <p:txBody>
          <a:bodyPr>
            <a:normAutofit/>
          </a:bodyPr>
          <a:lstStyle/>
          <a:p>
            <a:r>
              <a:rPr lang="en-US" sz="3200" dirty="0"/>
              <a:t>Camera Module</a:t>
            </a:r>
          </a:p>
        </p:txBody>
      </p:sp>
    </p:spTree>
    <p:extLst>
      <p:ext uri="{BB962C8B-B14F-4D97-AF65-F5344CB8AC3E}">
        <p14:creationId xmlns:p14="http://schemas.microsoft.com/office/powerpoint/2010/main" val="327632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burst of lights">
            <a:extLst>
              <a:ext uri="{FF2B5EF4-FFF2-40B4-BE49-F238E27FC236}">
                <a16:creationId xmlns:a16="http://schemas.microsoft.com/office/drawing/2014/main" id="{342DD2AB-3788-53DD-C64F-E549089FA2F6}"/>
              </a:ext>
            </a:extLst>
          </p:cNvPr>
          <p:cNvPicPr>
            <a:picLocks noChangeAspect="1"/>
          </p:cNvPicPr>
          <p:nvPr/>
        </p:nvPicPr>
        <p:blipFill rotWithShape="1">
          <a:blip r:embed="rId2"/>
          <a:srcRect l="14439" r="23788"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545FC660-D6DF-5BE4-7B52-4037D727F613}"/>
              </a:ext>
            </a:extLst>
          </p:cNvPr>
          <p:cNvSpPr>
            <a:spLocks noGrp="1"/>
          </p:cNvSpPr>
          <p:nvPr>
            <p:ph idx="1"/>
          </p:nvPr>
        </p:nvSpPr>
        <p:spPr>
          <a:xfrm>
            <a:off x="6096000" y="2286000"/>
            <a:ext cx="5334000" cy="3810001"/>
          </a:xfrm>
        </p:spPr>
        <p:txBody>
          <a:bodyPr>
            <a:normAutofit/>
          </a:bodyPr>
          <a:lstStyle/>
          <a:p>
            <a:pPr>
              <a:lnSpc>
                <a:spcPct val="115000"/>
              </a:lnSpc>
            </a:pPr>
            <a:r>
              <a:rPr lang="en-US" sz="1900"/>
              <a:t>Semi-conductor device that emits light when an electric current passes through it.</a:t>
            </a:r>
          </a:p>
          <a:p>
            <a:pPr>
              <a:lnSpc>
                <a:spcPct val="115000"/>
              </a:lnSpc>
            </a:pPr>
            <a:r>
              <a:rPr lang="en-US" sz="1900"/>
              <a:t>Small, efficient, and durable lights used as indicators, display and electronic components.</a:t>
            </a:r>
          </a:p>
          <a:p>
            <a:pPr>
              <a:lnSpc>
                <a:spcPct val="115000"/>
              </a:lnSpc>
            </a:pPr>
            <a:r>
              <a:rPr lang="en-US" sz="1900"/>
              <a:t>Variety of color, sizes and brightness depending on the current flowing through them.</a:t>
            </a:r>
          </a:p>
          <a:p>
            <a:pPr>
              <a:lnSpc>
                <a:spcPct val="115000"/>
              </a:lnSpc>
            </a:pPr>
            <a:r>
              <a:rPr lang="en-US" sz="1900"/>
              <a:t>Commonly found in everyday devices like smartphones, televisions.</a:t>
            </a:r>
          </a:p>
        </p:txBody>
      </p:sp>
      <p:sp>
        <p:nvSpPr>
          <p:cNvPr id="2" name="Title 1">
            <a:extLst>
              <a:ext uri="{FF2B5EF4-FFF2-40B4-BE49-F238E27FC236}">
                <a16:creationId xmlns:a16="http://schemas.microsoft.com/office/drawing/2014/main" id="{C70D53B4-AB0F-EF32-8336-F9076D160583}"/>
              </a:ext>
            </a:extLst>
          </p:cNvPr>
          <p:cNvSpPr>
            <a:spLocks noGrp="1"/>
          </p:cNvSpPr>
          <p:nvPr>
            <p:ph type="title"/>
          </p:nvPr>
        </p:nvSpPr>
        <p:spPr>
          <a:xfrm>
            <a:off x="6096000" y="762000"/>
            <a:ext cx="5334000" cy="1524000"/>
          </a:xfrm>
        </p:spPr>
        <p:txBody>
          <a:bodyPr>
            <a:normAutofit/>
          </a:bodyPr>
          <a:lstStyle/>
          <a:p>
            <a:r>
              <a:rPr lang="en-US" sz="3200"/>
              <a:t>LED Light</a:t>
            </a:r>
          </a:p>
        </p:txBody>
      </p:sp>
    </p:spTree>
    <p:extLst>
      <p:ext uri="{BB962C8B-B14F-4D97-AF65-F5344CB8AC3E}">
        <p14:creationId xmlns:p14="http://schemas.microsoft.com/office/powerpoint/2010/main" val="3452052680"/>
      </p:ext>
    </p:extLst>
  </p:cSld>
  <p:clrMapOvr>
    <a:masterClrMapping/>
  </p:clrMapOvr>
</p:sld>
</file>

<file path=ppt/theme/theme1.xml><?xml version="1.0" encoding="utf-8"?>
<a:theme xmlns:a="http://schemas.openxmlformats.org/drawingml/2006/main" name="Pebbl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157</TotalTime>
  <Words>874</Words>
  <Application>Microsoft Macintosh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 Next LT Pro</vt:lpstr>
      <vt:lpstr>Avenir Next LT Pro Light</vt:lpstr>
      <vt:lpstr>Sitka Subheading</vt:lpstr>
      <vt:lpstr>Söhne</vt:lpstr>
      <vt:lpstr>PebbleVTI</vt:lpstr>
      <vt:lpstr>Intruder Detection IoT System</vt:lpstr>
      <vt:lpstr>Overview</vt:lpstr>
      <vt:lpstr>Hardware Components </vt:lpstr>
      <vt:lpstr>Raspberry Pi </vt:lpstr>
      <vt:lpstr>Passive Infrared Sensor(PIR)</vt:lpstr>
      <vt:lpstr>PowerPoint Presentation</vt:lpstr>
      <vt:lpstr>Constraints of the PIR sensor</vt:lpstr>
      <vt:lpstr>Camera Module</vt:lpstr>
      <vt:lpstr>LED Light</vt:lpstr>
      <vt:lpstr>LED</vt:lpstr>
      <vt:lpstr>Buzzer</vt:lpstr>
      <vt:lpstr>Integration</vt:lpstr>
      <vt:lpstr>PowerPoint Presentation</vt:lpstr>
      <vt:lpstr>Result</vt:lpstr>
      <vt:lpstr>Some Real Applications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Intruder Detection IoT System</dc:title>
  <dc:creator>Dulal, Deepan Raj</dc:creator>
  <cp:lastModifiedBy>Dulal, Deepan Raj</cp:lastModifiedBy>
  <cp:revision>4</cp:revision>
  <dcterms:created xsi:type="dcterms:W3CDTF">2024-02-20T18:52:11Z</dcterms:created>
  <dcterms:modified xsi:type="dcterms:W3CDTF">2024-02-26T16:45:20Z</dcterms:modified>
</cp:coreProperties>
</file>